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 Bold" panose="020B0604020202020204" charset="0"/>
      <p:regular r:id="rId9"/>
    </p:embeddedFont>
    <p:embeddedFont>
      <p:font typeface="Canva Sans Medium" panose="020B0604020202020204" charset="0"/>
      <p:regular r:id="rId10"/>
    </p:embeddedFont>
    <p:embeddedFont>
      <p:font typeface="Rustic Printe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13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41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12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7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36.png"/><Relationship Id="rId14" Type="http://schemas.openxmlformats.org/officeDocument/2006/relationships/image" Target="../media/image39.svg"/><Relationship Id="rId22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7071258" y="7125624"/>
            <a:ext cx="3834949" cy="1284934"/>
            <a:chOff x="0" y="0"/>
            <a:chExt cx="1010028" cy="3384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0028" cy="338419"/>
            </a:xfrm>
            <a:custGeom>
              <a:avLst/>
              <a:gdLst/>
              <a:ahLst/>
              <a:cxnLst/>
              <a:rect l="l" t="t" r="r" b="b"/>
              <a:pathLst>
                <a:path w="1010028" h="338419">
                  <a:moveTo>
                    <a:pt x="102958" y="0"/>
                  </a:moveTo>
                  <a:lnTo>
                    <a:pt x="907070" y="0"/>
                  </a:lnTo>
                  <a:cubicBezTo>
                    <a:pt x="934376" y="0"/>
                    <a:pt x="960564" y="10847"/>
                    <a:pt x="979872" y="30156"/>
                  </a:cubicBezTo>
                  <a:cubicBezTo>
                    <a:pt x="999180" y="49464"/>
                    <a:pt x="1010028" y="75652"/>
                    <a:pt x="1010028" y="102958"/>
                  </a:cubicBezTo>
                  <a:lnTo>
                    <a:pt x="1010028" y="235461"/>
                  </a:lnTo>
                  <a:cubicBezTo>
                    <a:pt x="1010028" y="292323"/>
                    <a:pt x="963932" y="338419"/>
                    <a:pt x="907070" y="338419"/>
                  </a:cubicBezTo>
                  <a:lnTo>
                    <a:pt x="102958" y="338419"/>
                  </a:lnTo>
                  <a:cubicBezTo>
                    <a:pt x="75652" y="338419"/>
                    <a:pt x="49464" y="327571"/>
                    <a:pt x="30156" y="308263"/>
                  </a:cubicBezTo>
                  <a:cubicBezTo>
                    <a:pt x="10847" y="288955"/>
                    <a:pt x="0" y="262767"/>
                    <a:pt x="0" y="235461"/>
                  </a:cubicBezTo>
                  <a:lnTo>
                    <a:pt x="0" y="102958"/>
                  </a:lnTo>
                  <a:cubicBezTo>
                    <a:pt x="0" y="75652"/>
                    <a:pt x="10847" y="49464"/>
                    <a:pt x="30156" y="30156"/>
                  </a:cubicBezTo>
                  <a:cubicBezTo>
                    <a:pt x="49464" y="10847"/>
                    <a:pt x="75652" y="0"/>
                    <a:pt x="102958" y="0"/>
                  </a:cubicBezTo>
                  <a:close/>
                </a:path>
              </a:pathLst>
            </a:custGeom>
            <a:solidFill>
              <a:srgbClr val="52BFA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10028" cy="386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4531610" y="3075357"/>
            <a:ext cx="9361847" cy="335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11336" spc="-68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TEXT</a:t>
            </a:r>
          </a:p>
          <a:p>
            <a:pPr marL="0" lvl="0" indent="0" algn="ctr">
              <a:lnSpc>
                <a:spcPts val="9522"/>
              </a:lnSpc>
            </a:pPr>
            <a:r>
              <a:rPr lang="en-US" sz="11336" spc="-68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SUMMARIZATION </a:t>
            </a:r>
          </a:p>
        </p:txBody>
      </p:sp>
      <p:sp>
        <p:nvSpPr>
          <p:cNvPr id="18" name="Freeform 18"/>
          <p:cNvSpPr/>
          <p:nvPr/>
        </p:nvSpPr>
        <p:spPr>
          <a:xfrm rot="4142913">
            <a:off x="12361563" y="2621106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5" y="0"/>
                </a:lnTo>
                <a:lnTo>
                  <a:pt x="2770525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810928" y="7286726"/>
            <a:ext cx="10355609" cy="93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841" u="none" strike="noStrike" spc="179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PREPARED BY:</a:t>
            </a:r>
          </a:p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841" u="none" strike="noStrike" spc="179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KUSH MODI</a:t>
            </a:r>
          </a:p>
        </p:txBody>
      </p:sp>
      <p:sp>
        <p:nvSpPr>
          <p:cNvPr id="20" name="Freeform 20"/>
          <p:cNvSpPr/>
          <p:nvPr/>
        </p:nvSpPr>
        <p:spPr>
          <a:xfrm rot="-6823717">
            <a:off x="2885331" y="6085992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4270593" y="2612842"/>
            <a:ext cx="1467459" cy="1581362"/>
          </a:xfrm>
          <a:custGeom>
            <a:avLst/>
            <a:gdLst/>
            <a:ahLst/>
            <a:cxnLst/>
            <a:rect l="l" t="t" r="r" b="b"/>
            <a:pathLst>
              <a:path w="1467459" h="1581362">
                <a:moveTo>
                  <a:pt x="1467459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9" y="1581362"/>
                </a:lnTo>
                <a:lnTo>
                  <a:pt x="146745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3026394" y="6430583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96799" y="981075"/>
            <a:ext cx="8435223" cy="1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5795" y="3024711"/>
            <a:ext cx="8769061" cy="626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555"/>
              </a:lnSpc>
              <a:buFont typeface="Arial"/>
              <a:buChar char="•"/>
            </a:pPr>
            <a:r>
              <a:rPr lang="en-US" sz="2799" spc="159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Converts long articles into concise, easy-to-read summaries.</a:t>
            </a:r>
          </a:p>
          <a:p>
            <a:pPr algn="l">
              <a:lnSpc>
                <a:spcPts val="3555"/>
              </a:lnSpc>
            </a:pPr>
            <a:endParaRPr lang="en-US" sz="2799" spc="159" dirty="0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604515" lvl="1" indent="-302257" algn="l">
              <a:lnSpc>
                <a:spcPts val="3555"/>
              </a:lnSpc>
              <a:buFont typeface="Arial"/>
              <a:buChar char="•"/>
            </a:pPr>
            <a:r>
              <a:rPr lang="en-US" sz="2799" spc="159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Enables quick understanding of key points in news, research, or social media.</a:t>
            </a:r>
          </a:p>
          <a:p>
            <a:pPr algn="l">
              <a:lnSpc>
                <a:spcPts val="3555"/>
              </a:lnSpc>
            </a:pPr>
            <a:endParaRPr lang="en-US" sz="2799" spc="159" dirty="0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604515" lvl="1" indent="-302257" algn="l">
              <a:lnSpc>
                <a:spcPts val="3555"/>
              </a:lnSpc>
              <a:buFont typeface="Arial"/>
              <a:buChar char="•"/>
            </a:pPr>
            <a:r>
              <a:rPr lang="en-US" sz="2799" spc="159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Summarization presents challenges in maintaining clarity and main ideas.</a:t>
            </a:r>
          </a:p>
          <a:p>
            <a:pPr algn="l">
              <a:lnSpc>
                <a:spcPts val="3555"/>
              </a:lnSpc>
            </a:pPr>
            <a:endParaRPr lang="en-US" sz="2799" spc="159" dirty="0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604515" lvl="1" indent="-302257" algn="l">
              <a:lnSpc>
                <a:spcPts val="3555"/>
              </a:lnSpc>
              <a:buFont typeface="Arial"/>
              <a:buChar char="•"/>
            </a:pPr>
            <a:r>
              <a:rPr lang="en-US" sz="2799" spc="159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Utilizes the `</a:t>
            </a:r>
            <a:r>
              <a:rPr lang="en-US" sz="2799" spc="159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facebook</a:t>
            </a:r>
            <a:r>
              <a:rPr lang="en-US" sz="2799" spc="159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/</a:t>
            </a:r>
            <a:r>
              <a:rPr lang="en-US" sz="2799" spc="159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bart</a:t>
            </a:r>
            <a:r>
              <a:rPr lang="en-US" sz="2799" spc="159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-large-</a:t>
            </a:r>
            <a:r>
              <a:rPr lang="en-US" sz="2799" spc="159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cnn</a:t>
            </a:r>
            <a:r>
              <a:rPr lang="en-US" sz="2799" spc="159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` model for high-quality results.</a:t>
            </a:r>
          </a:p>
          <a:p>
            <a:pPr algn="l">
              <a:lnSpc>
                <a:spcPts val="3555"/>
              </a:lnSpc>
            </a:pPr>
            <a:endParaRPr lang="en-US" sz="2799" spc="159" dirty="0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604515" lvl="1" indent="-302257" algn="l">
              <a:lnSpc>
                <a:spcPts val="3555"/>
              </a:lnSpc>
              <a:buFont typeface="Arial"/>
              <a:buChar char="•"/>
            </a:pPr>
            <a:r>
              <a:rPr lang="en-US" sz="2799" spc="159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Aims to streamline the comprehension of extensive information.</a:t>
            </a:r>
          </a:p>
        </p:txBody>
      </p:sp>
      <p:sp>
        <p:nvSpPr>
          <p:cNvPr id="5" name="Freeform 5"/>
          <p:cNvSpPr/>
          <p:nvPr/>
        </p:nvSpPr>
        <p:spPr>
          <a:xfrm>
            <a:off x="10985909" y="2832096"/>
            <a:ext cx="6273391" cy="5862769"/>
          </a:xfrm>
          <a:custGeom>
            <a:avLst/>
            <a:gdLst/>
            <a:ahLst/>
            <a:cxnLst/>
            <a:rect l="l" t="t" r="r" b="b"/>
            <a:pathLst>
              <a:path w="6273391" h="5862769">
                <a:moveTo>
                  <a:pt x="0" y="0"/>
                </a:moveTo>
                <a:lnTo>
                  <a:pt x="6273391" y="0"/>
                </a:lnTo>
                <a:lnTo>
                  <a:pt x="6273391" y="5862769"/>
                </a:lnTo>
                <a:lnTo>
                  <a:pt x="0" y="5862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99391" y="2024790"/>
            <a:ext cx="7259909" cy="7233510"/>
          </a:xfrm>
          <a:custGeom>
            <a:avLst/>
            <a:gdLst/>
            <a:ahLst/>
            <a:cxnLst/>
            <a:rect l="l" t="t" r="r" b="b"/>
            <a:pathLst>
              <a:path w="7259909" h="7233510">
                <a:moveTo>
                  <a:pt x="0" y="0"/>
                </a:moveTo>
                <a:lnTo>
                  <a:pt x="7259909" y="0"/>
                </a:lnTo>
                <a:lnTo>
                  <a:pt x="7259909" y="7233510"/>
                </a:lnTo>
                <a:lnTo>
                  <a:pt x="0" y="7233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504950" y="1763005"/>
            <a:ext cx="7639050" cy="279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SAMSUM DATASET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950" y="4826819"/>
            <a:ext cx="8232032" cy="470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375"/>
              </a:lnSpc>
              <a:buFont typeface="Arial"/>
              <a:buChar char="•"/>
            </a:pPr>
            <a:r>
              <a:rPr lang="en-US" sz="2500" spc="15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Approximately 16,000 dialogue-summary pairs.</a:t>
            </a:r>
          </a:p>
          <a:p>
            <a:pPr algn="l">
              <a:lnSpc>
                <a:spcPts val="3375"/>
              </a:lnSpc>
            </a:pPr>
            <a:endParaRPr lang="en-US" sz="2500" spc="150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539753" lvl="1" indent="-269876" algn="l">
              <a:lnSpc>
                <a:spcPts val="3375"/>
              </a:lnSpc>
              <a:buFont typeface="Arial"/>
              <a:buChar char="•"/>
            </a:pPr>
            <a:r>
              <a:rPr lang="en-US" sz="2500" spc="15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Dialogues based on real-life conversations.</a:t>
            </a:r>
          </a:p>
          <a:p>
            <a:pPr algn="l">
              <a:lnSpc>
                <a:spcPts val="3375"/>
              </a:lnSpc>
            </a:pPr>
            <a:endParaRPr lang="en-US" sz="2500" spc="150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539753" lvl="1" indent="-269876" algn="l">
              <a:lnSpc>
                <a:spcPts val="3375"/>
              </a:lnSpc>
              <a:buFont typeface="Arial"/>
              <a:buChar char="•"/>
            </a:pPr>
            <a:r>
              <a:rPr lang="en-US" sz="2500" spc="15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Designed for training and evaluating summarization models.</a:t>
            </a:r>
          </a:p>
          <a:p>
            <a:pPr algn="l">
              <a:lnSpc>
                <a:spcPts val="3375"/>
              </a:lnSpc>
            </a:pPr>
            <a:endParaRPr lang="en-US" sz="2500" spc="150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539753" lvl="1" indent="-269876" algn="l">
              <a:lnSpc>
                <a:spcPts val="3375"/>
              </a:lnSpc>
              <a:buFont typeface="Arial"/>
              <a:buChar char="•"/>
            </a:pPr>
            <a:r>
              <a:rPr lang="en-US" sz="2500" spc="15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Features diverse topics and realistic, informal language.</a:t>
            </a:r>
          </a:p>
          <a:p>
            <a:pPr marL="0" lvl="0" indent="0" algn="l">
              <a:lnSpc>
                <a:spcPts val="3375"/>
              </a:lnSpc>
              <a:spcBef>
                <a:spcPct val="0"/>
              </a:spcBef>
            </a:pPr>
            <a:endParaRPr lang="en-US" sz="2500" spc="150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46632" y="-1082517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2" y="0"/>
                </a:lnTo>
                <a:lnTo>
                  <a:pt x="2875332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25462" y="714852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10800000">
            <a:off x="625462" y="3756774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25462" y="6800107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246232" y="735222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366315">
            <a:off x="16763321" y="4670879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2246232" y="3777144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2246232" y="6820476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7002846" y="4178228"/>
            <a:ext cx="4282307" cy="190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07"/>
              </a:lnSpc>
              <a:spcBef>
                <a:spcPct val="0"/>
              </a:spcBef>
            </a:pPr>
            <a:r>
              <a:rPr lang="en-US" sz="12984" spc="-779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MODEL</a:t>
            </a:r>
          </a:p>
        </p:txBody>
      </p:sp>
      <p:sp>
        <p:nvSpPr>
          <p:cNvPr id="12" name="Freeform 12"/>
          <p:cNvSpPr/>
          <p:nvPr/>
        </p:nvSpPr>
        <p:spPr>
          <a:xfrm rot="-7900054">
            <a:off x="6683659" y="2428354"/>
            <a:ext cx="879329" cy="394899"/>
          </a:xfrm>
          <a:custGeom>
            <a:avLst/>
            <a:gdLst/>
            <a:ahLst/>
            <a:cxnLst/>
            <a:rect l="l" t="t" r="r" b="b"/>
            <a:pathLst>
              <a:path w="879329" h="39489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10714295" y="2419160"/>
            <a:ext cx="879329" cy="394899"/>
          </a:xfrm>
          <a:custGeom>
            <a:avLst/>
            <a:gdLst/>
            <a:ahLst/>
            <a:cxnLst/>
            <a:rect l="l" t="t" r="r" b="b"/>
            <a:pathLst>
              <a:path w="879329" h="39489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3209977">
            <a:off x="10684759" y="7268095"/>
            <a:ext cx="846414" cy="380117"/>
          </a:xfrm>
          <a:custGeom>
            <a:avLst/>
            <a:gdLst/>
            <a:ahLst/>
            <a:cxnLst/>
            <a:rect l="l" t="t" r="r" b="b"/>
            <a:pathLst>
              <a:path w="846414" h="380117">
                <a:moveTo>
                  <a:pt x="0" y="0"/>
                </a:moveTo>
                <a:lnTo>
                  <a:pt x="846414" y="0"/>
                </a:lnTo>
                <a:lnTo>
                  <a:pt x="846414" y="380117"/>
                </a:lnTo>
                <a:lnTo>
                  <a:pt x="0" y="380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866361">
            <a:off x="6718459" y="7210803"/>
            <a:ext cx="846414" cy="380117"/>
          </a:xfrm>
          <a:custGeom>
            <a:avLst/>
            <a:gdLst/>
            <a:ahLst/>
            <a:cxnLst/>
            <a:rect l="l" t="t" r="r" b="b"/>
            <a:pathLst>
              <a:path w="846414" h="380117">
                <a:moveTo>
                  <a:pt x="0" y="0"/>
                </a:moveTo>
                <a:lnTo>
                  <a:pt x="846414" y="0"/>
                </a:lnTo>
                <a:lnTo>
                  <a:pt x="846414" y="380117"/>
                </a:lnTo>
                <a:lnTo>
                  <a:pt x="0" y="380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722807" y="9667398"/>
            <a:ext cx="4222162" cy="1519978"/>
          </a:xfrm>
          <a:custGeom>
            <a:avLst/>
            <a:gdLst/>
            <a:ahLst/>
            <a:cxnLst/>
            <a:rect l="l" t="t" r="r" b="b"/>
            <a:pathLst>
              <a:path w="4222162" h="1519978">
                <a:moveTo>
                  <a:pt x="0" y="0"/>
                </a:moveTo>
                <a:lnTo>
                  <a:pt x="4222162" y="0"/>
                </a:lnTo>
                <a:lnTo>
                  <a:pt x="4222162" y="1519978"/>
                </a:lnTo>
                <a:lnTo>
                  <a:pt x="0" y="15199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8103209" y="9258300"/>
            <a:ext cx="4826643" cy="3119218"/>
          </a:xfrm>
          <a:custGeom>
            <a:avLst/>
            <a:gdLst/>
            <a:ahLst/>
            <a:cxnLst/>
            <a:rect l="l" t="t" r="r" b="b"/>
            <a:pathLst>
              <a:path w="4826643" h="3119218">
                <a:moveTo>
                  <a:pt x="0" y="0"/>
                </a:moveTo>
                <a:lnTo>
                  <a:pt x="4826643" y="0"/>
                </a:lnTo>
                <a:lnTo>
                  <a:pt x="4826643" y="3119218"/>
                </a:lnTo>
                <a:lnTo>
                  <a:pt x="0" y="31192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rot="-10800000">
            <a:off x="6963965" y="-924229"/>
            <a:ext cx="5282267" cy="2165729"/>
          </a:xfrm>
          <a:custGeom>
            <a:avLst/>
            <a:gdLst/>
            <a:ahLst/>
            <a:cxnLst/>
            <a:rect l="l" t="t" r="r" b="b"/>
            <a:pathLst>
              <a:path w="5282267" h="2165729">
                <a:moveTo>
                  <a:pt x="0" y="0"/>
                </a:moveTo>
                <a:lnTo>
                  <a:pt x="5282267" y="0"/>
                </a:lnTo>
                <a:lnTo>
                  <a:pt x="5282267" y="2165729"/>
                </a:lnTo>
                <a:lnTo>
                  <a:pt x="0" y="21657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flipH="1">
            <a:off x="8690951" y="2223971"/>
            <a:ext cx="906098" cy="976429"/>
          </a:xfrm>
          <a:custGeom>
            <a:avLst/>
            <a:gdLst/>
            <a:ahLst/>
            <a:cxnLst/>
            <a:rect l="l" t="t" r="r" b="b"/>
            <a:pathLst>
              <a:path w="906098" h="976429">
                <a:moveTo>
                  <a:pt x="906098" y="0"/>
                </a:moveTo>
                <a:lnTo>
                  <a:pt x="0" y="0"/>
                </a:lnTo>
                <a:lnTo>
                  <a:pt x="0" y="976429"/>
                </a:lnTo>
                <a:lnTo>
                  <a:pt x="906098" y="976429"/>
                </a:lnTo>
                <a:lnTo>
                  <a:pt x="906098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1165865" y="4946051"/>
            <a:ext cx="879329" cy="394899"/>
          </a:xfrm>
          <a:custGeom>
            <a:avLst/>
            <a:gdLst/>
            <a:ahLst/>
            <a:cxnLst/>
            <a:rect l="l" t="t" r="r" b="b"/>
            <a:pathLst>
              <a:path w="879329" h="394899">
                <a:moveTo>
                  <a:pt x="0" y="0"/>
                </a:moveTo>
                <a:lnTo>
                  <a:pt x="879329" y="0"/>
                </a:lnTo>
                <a:lnTo>
                  <a:pt x="879329" y="394898"/>
                </a:lnTo>
                <a:lnTo>
                  <a:pt x="0" y="3948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0800000">
            <a:off x="6242806" y="4946051"/>
            <a:ext cx="879329" cy="394899"/>
          </a:xfrm>
          <a:custGeom>
            <a:avLst/>
            <a:gdLst/>
            <a:ahLst/>
            <a:cxnLst/>
            <a:rect l="l" t="t" r="r" b="b"/>
            <a:pathLst>
              <a:path w="879329" h="394899">
                <a:moveTo>
                  <a:pt x="0" y="0"/>
                </a:moveTo>
                <a:lnTo>
                  <a:pt x="879329" y="0"/>
                </a:lnTo>
                <a:lnTo>
                  <a:pt x="879329" y="394898"/>
                </a:lnTo>
                <a:lnTo>
                  <a:pt x="0" y="3948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78154" y="1229882"/>
            <a:ext cx="3710922" cy="167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Transformer-based encoder-decoder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8154" y="4271804"/>
            <a:ext cx="3710922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12 layers in both encoder and decoder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8154" y="7315137"/>
            <a:ext cx="3710922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1024 units in hidden layers.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47963" y="1446156"/>
            <a:ext cx="3710922" cy="113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vocabulary size of 50,265 tokens.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98924" y="4271804"/>
            <a:ext cx="3710922" cy="224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</a:t>
            </a:r>
            <a:r>
              <a:rPr lang="en-US" sz="30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roximately 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406 million parameters.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endParaRPr lang="en-US" sz="3000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673878" y="7200268"/>
            <a:ext cx="4561014" cy="231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Trained on the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BooksCorpus</a:t>
            </a:r>
            <a:r>
              <a:rPr lang="en-US" sz="30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English Wikipedia.</a:t>
            </a:r>
          </a:p>
          <a:p>
            <a:pPr marL="0" lvl="0" indent="0" algn="ctr">
              <a:lnSpc>
                <a:spcPts val="4560"/>
              </a:lnSpc>
              <a:spcBef>
                <a:spcPct val="0"/>
              </a:spcBef>
            </a:pPr>
            <a:endParaRPr lang="en-US" sz="3000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4643" y="2539765"/>
            <a:ext cx="6940374" cy="6132766"/>
          </a:xfrm>
          <a:custGeom>
            <a:avLst/>
            <a:gdLst/>
            <a:ahLst/>
            <a:cxnLst/>
            <a:rect l="l" t="t" r="r" b="b"/>
            <a:pathLst>
              <a:path w="6940374" h="6132766">
                <a:moveTo>
                  <a:pt x="0" y="0"/>
                </a:moveTo>
                <a:lnTo>
                  <a:pt x="6940374" y="0"/>
                </a:lnTo>
                <a:lnTo>
                  <a:pt x="6940374" y="6132767"/>
                </a:lnTo>
                <a:lnTo>
                  <a:pt x="0" y="613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292983" y="2539765"/>
            <a:ext cx="6940374" cy="6132766"/>
          </a:xfrm>
          <a:custGeom>
            <a:avLst/>
            <a:gdLst/>
            <a:ahLst/>
            <a:cxnLst/>
            <a:rect l="l" t="t" r="r" b="b"/>
            <a:pathLst>
              <a:path w="6940374" h="6132766">
                <a:moveTo>
                  <a:pt x="0" y="0"/>
                </a:moveTo>
                <a:lnTo>
                  <a:pt x="6940374" y="0"/>
                </a:lnTo>
                <a:lnTo>
                  <a:pt x="6940374" y="6132767"/>
                </a:lnTo>
                <a:lnTo>
                  <a:pt x="0" y="6132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054643" y="990600"/>
            <a:ext cx="14178713" cy="113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12"/>
              </a:lnSpc>
            </a:pPr>
            <a:r>
              <a:rPr lang="en-US" sz="7200" spc="-432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 HANDLING AND TRAINING WORKFLOW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50324" y="3070016"/>
            <a:ext cx="4949012" cy="95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6"/>
              </a:lnSpc>
              <a:spcBef>
                <a:spcPct val="0"/>
              </a:spcBef>
            </a:pPr>
            <a:r>
              <a:rPr lang="en-US" sz="6048" spc="-362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PR</a:t>
            </a:r>
            <a:r>
              <a:rPr lang="en-US" sz="6048" u="none" strike="noStrike" spc="-362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25038" y="4207957"/>
            <a:ext cx="5999584" cy="349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14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Tokenizes and encodes dialogues and summaries, truncating to 1024 tokens.</a:t>
            </a:r>
          </a:p>
          <a:p>
            <a:pPr algn="just">
              <a:lnSpc>
                <a:spcPts val="3145"/>
              </a:lnSpc>
            </a:pPr>
            <a:endParaRPr lang="en-US" sz="2199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474978" lvl="1" indent="-237489" algn="just">
              <a:lnSpc>
                <a:spcPts val="314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Prepares the SAMSum dataset, formatting it to PyTorch tensors.</a:t>
            </a:r>
          </a:p>
          <a:p>
            <a:pPr algn="just">
              <a:lnSpc>
                <a:spcPts val="3145"/>
              </a:lnSpc>
            </a:pPr>
            <a:endParaRPr lang="en-US" sz="2199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474978" lvl="1" indent="-237489" algn="just">
              <a:lnSpc>
                <a:spcPts val="314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Uses DataCollatorForSeq2Seq for dynamic padding during training.</a:t>
            </a:r>
          </a:p>
          <a:p>
            <a:pPr algn="just">
              <a:lnSpc>
                <a:spcPts val="3145"/>
              </a:lnSpc>
            </a:pPr>
            <a:endParaRPr lang="en-US" sz="2199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43007" y="3089066"/>
            <a:ext cx="4440326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5500" spc="-33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TRAINING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23083" y="4207957"/>
            <a:ext cx="6080173" cy="349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314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Sets training parameters, including epochs, batch size, and evaluation steps.</a:t>
            </a:r>
          </a:p>
          <a:p>
            <a:pPr algn="just">
              <a:lnSpc>
                <a:spcPts val="3145"/>
              </a:lnSpc>
            </a:pPr>
            <a:endParaRPr lang="en-US" sz="2199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474978" lvl="1" indent="-237489" algn="just">
              <a:lnSpc>
                <a:spcPts val="314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Configures early stopping to halt training if performance doesn't improve.</a:t>
            </a:r>
          </a:p>
          <a:p>
            <a:pPr algn="just">
              <a:lnSpc>
                <a:spcPts val="3145"/>
              </a:lnSpc>
            </a:pPr>
            <a:endParaRPr lang="en-US" sz="2199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474978" lvl="1" indent="-237489" algn="just">
              <a:lnSpc>
                <a:spcPts val="314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Initializes Trainer with model, arguments, and datasets, and starts training.</a:t>
            </a:r>
          </a:p>
          <a:p>
            <a:pPr algn="just">
              <a:lnSpc>
                <a:spcPts val="3145"/>
              </a:lnSpc>
            </a:pPr>
            <a:endParaRPr lang="en-US" sz="2199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155C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68306" y="3541137"/>
            <a:ext cx="15351388" cy="5051379"/>
          </a:xfrm>
          <a:custGeom>
            <a:avLst/>
            <a:gdLst/>
            <a:ahLst/>
            <a:cxnLst/>
            <a:rect l="l" t="t" r="r" b="b"/>
            <a:pathLst>
              <a:path w="15351388" h="5051379">
                <a:moveTo>
                  <a:pt x="0" y="0"/>
                </a:moveTo>
                <a:lnTo>
                  <a:pt x="15351388" y="0"/>
                </a:lnTo>
                <a:lnTo>
                  <a:pt x="15351388" y="5051379"/>
                </a:lnTo>
                <a:lnTo>
                  <a:pt x="0" y="505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34566" y="1593696"/>
            <a:ext cx="11248885" cy="1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EVALUATION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157161" y="1818354"/>
            <a:ext cx="7973677" cy="67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THANK YOU VERY MUCH!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3439542">
            <a:off x="12477745" y="25711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7235282">
            <a:off x="3033323" y="6293225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2722864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215</Words>
  <Application>Microsoft Office PowerPoint</Application>
  <PresentationFormat>Custom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Rustic Printed</vt:lpstr>
      <vt:lpstr>Arial</vt:lpstr>
      <vt:lpstr>Calibri</vt:lpstr>
      <vt:lpstr>Canva Sans Medium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Organic Group Project Presentation</dc:title>
  <cp:lastModifiedBy>Kush modi</cp:lastModifiedBy>
  <cp:revision>4</cp:revision>
  <dcterms:created xsi:type="dcterms:W3CDTF">2006-08-16T00:00:00Z</dcterms:created>
  <dcterms:modified xsi:type="dcterms:W3CDTF">2024-07-22T04:52:10Z</dcterms:modified>
  <dc:identifier>DAGLkQmCiyk</dc:identifier>
</cp:coreProperties>
</file>